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71" r:id="rId3"/>
    <p:sldId id="272" r:id="rId4"/>
    <p:sldId id="264" r:id="rId5"/>
    <p:sldId id="265" r:id="rId6"/>
    <p:sldId id="273"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94"/>
  </p:normalViewPr>
  <p:slideViewPr>
    <p:cSldViewPr snapToGrid="0">
      <p:cViewPr varScale="1">
        <p:scale>
          <a:sx n="140" d="100"/>
          <a:sy n="140" d="100"/>
        </p:scale>
        <p:origin x="19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30/8/2024</a:t>
            </a:fld>
            <a:endParaRPr lang="en-AU"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dirty="0"/>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6</a:t>
            </a:fld>
            <a:endParaRPr lang="en-AU" dirty="0"/>
          </a:p>
        </p:txBody>
      </p:sp>
    </p:spTree>
    <p:extLst>
      <p:ext uri="{BB962C8B-B14F-4D97-AF65-F5344CB8AC3E}">
        <p14:creationId xmlns:p14="http://schemas.microsoft.com/office/powerpoint/2010/main" val="334856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8/30/24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8/30/24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8/30/24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8/30/24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8/30/24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8/30/24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8/30/24</a:t>
            </a:fld>
            <a:endParaRPr lang="en-US" dirty="0"/>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8/30/24</a:t>
            </a:fld>
            <a:endParaRPr lang="en-US" dirty="0"/>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8/30/24</a:t>
            </a:fld>
            <a:endParaRPr lang="en-US" dirty="0"/>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8/30/24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8/30/24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8/30/24</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17:20-37</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rPr>
              <a:t>(Part 1 vv20-21)</a:t>
            </a: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16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4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2435731"/>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20 </a:t>
            </a:r>
            <a:r>
              <a:rPr lang="en-AU" sz="2800" dirty="0">
                <a:solidFill>
                  <a:srgbClr val="FFFFFF"/>
                </a:solidFill>
                <a:effectLst/>
                <a:latin typeface="Times New Roman" panose="02020603050405020304" pitchFamily="18" charset="0"/>
                <a:ea typeface="Times New Roman" panose="02020603050405020304" pitchFamily="18" charset="0"/>
              </a:rPr>
              <a:t>Being asked by the Pharisees when the kingdom of God would come, he answered them, “The kingdom of God is not coming in ways that can be observed, </a:t>
            </a:r>
            <a:r>
              <a:rPr lang="en-AU" sz="2800" b="1" baseline="30000" dirty="0">
                <a:solidFill>
                  <a:srgbClr val="FFFFFF"/>
                </a:solidFill>
                <a:effectLst/>
                <a:latin typeface="Times New Roman" panose="02020603050405020304" pitchFamily="18" charset="0"/>
                <a:ea typeface="Times New Roman" panose="02020603050405020304" pitchFamily="18" charset="0"/>
              </a:rPr>
              <a:t>21 </a:t>
            </a:r>
            <a:r>
              <a:rPr lang="en-AU" sz="2800" dirty="0">
                <a:solidFill>
                  <a:srgbClr val="FFFFFF"/>
                </a:solidFill>
                <a:effectLst/>
                <a:latin typeface="Times New Roman" panose="02020603050405020304" pitchFamily="18" charset="0"/>
                <a:ea typeface="Times New Roman" panose="02020603050405020304" pitchFamily="18" charset="0"/>
              </a:rPr>
              <a:t>nor will they say, ‘Look, here it is!’ or ‘There!’ for behold, the kingdom of God is in the midst of you.”</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99362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280035"/>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22 </a:t>
            </a:r>
            <a:r>
              <a:rPr lang="en-AU" sz="2800" dirty="0">
                <a:solidFill>
                  <a:srgbClr val="FFFFFF"/>
                </a:solidFill>
                <a:effectLst/>
                <a:latin typeface="Times New Roman" panose="02020603050405020304" pitchFamily="18" charset="0"/>
                <a:ea typeface="Times New Roman" panose="02020603050405020304" pitchFamily="18" charset="0"/>
              </a:rPr>
              <a:t>And he said to the disciples, “The days are coming when you will desire to see one of the days of the Son of Man, and you will not see it.  </a:t>
            </a:r>
            <a:r>
              <a:rPr lang="en-AU" sz="2800" b="1" baseline="30000" dirty="0">
                <a:solidFill>
                  <a:srgbClr val="FFFFFF"/>
                </a:solidFill>
                <a:effectLst/>
                <a:latin typeface="Times New Roman" panose="02020603050405020304" pitchFamily="18" charset="0"/>
                <a:ea typeface="Times New Roman" panose="02020603050405020304" pitchFamily="18" charset="0"/>
              </a:rPr>
              <a:t>23 </a:t>
            </a:r>
            <a:r>
              <a:rPr lang="en-AU" sz="2800" dirty="0">
                <a:solidFill>
                  <a:srgbClr val="FFFFFF"/>
                </a:solidFill>
                <a:effectLst/>
                <a:latin typeface="Times New Roman" panose="02020603050405020304" pitchFamily="18" charset="0"/>
                <a:ea typeface="Times New Roman" panose="02020603050405020304" pitchFamily="18" charset="0"/>
              </a:rPr>
              <a:t>And they will say to you, ‘Look, there!’ or ‘Look, here!’ Do not go out or follow them.  </a:t>
            </a:r>
            <a:r>
              <a:rPr lang="en-AU" sz="2800" b="1" baseline="30000" dirty="0">
                <a:solidFill>
                  <a:srgbClr val="FFFFFF"/>
                </a:solidFill>
                <a:effectLst/>
                <a:latin typeface="Times New Roman" panose="02020603050405020304" pitchFamily="18" charset="0"/>
                <a:ea typeface="Times New Roman" panose="02020603050405020304" pitchFamily="18" charset="0"/>
              </a:rPr>
              <a:t>24 </a:t>
            </a:r>
            <a:r>
              <a:rPr lang="en-AU" sz="2800" dirty="0">
                <a:solidFill>
                  <a:srgbClr val="FFFFFF"/>
                </a:solidFill>
                <a:effectLst/>
                <a:latin typeface="Times New Roman" panose="02020603050405020304" pitchFamily="18" charset="0"/>
                <a:ea typeface="Times New Roman" panose="02020603050405020304" pitchFamily="18" charset="0"/>
              </a:rPr>
              <a:t>For as the lightning flashes and lights up the sky from one side to the other, so will the Son of Man be in his day.  </a:t>
            </a:r>
            <a:r>
              <a:rPr lang="en-AU" sz="2800" b="1" baseline="30000" dirty="0">
                <a:solidFill>
                  <a:srgbClr val="FFFFFF"/>
                </a:solidFill>
                <a:effectLst/>
                <a:latin typeface="Times New Roman" panose="02020603050405020304" pitchFamily="18" charset="0"/>
                <a:ea typeface="Times New Roman" panose="02020603050405020304" pitchFamily="18" charset="0"/>
              </a:rPr>
              <a:t>25 </a:t>
            </a:r>
            <a:r>
              <a:rPr lang="en-AU" sz="2800" dirty="0">
                <a:solidFill>
                  <a:srgbClr val="FFFFFF"/>
                </a:solidFill>
                <a:effectLst/>
                <a:latin typeface="Times New Roman" panose="02020603050405020304" pitchFamily="18" charset="0"/>
                <a:ea typeface="Times New Roman" panose="02020603050405020304" pitchFamily="18" charset="0"/>
              </a:rPr>
              <a:t>But first he must suffer many things and be rejected by this generation.  </a:t>
            </a:r>
            <a:r>
              <a:rPr lang="en-AU" sz="2800" b="1" baseline="30000" dirty="0">
                <a:solidFill>
                  <a:srgbClr val="FFFFFF"/>
                </a:solidFill>
                <a:effectLst/>
                <a:latin typeface="Times New Roman" panose="02020603050405020304" pitchFamily="18" charset="0"/>
                <a:ea typeface="Times New Roman" panose="02020603050405020304" pitchFamily="18" charset="0"/>
              </a:rPr>
              <a:t>26 </a:t>
            </a:r>
            <a:r>
              <a:rPr lang="en-AU" sz="2800" dirty="0">
                <a:solidFill>
                  <a:srgbClr val="FFFFFF"/>
                </a:solidFill>
                <a:effectLst/>
                <a:latin typeface="Times New Roman" panose="02020603050405020304" pitchFamily="18" charset="0"/>
                <a:ea typeface="Times New Roman" panose="02020603050405020304" pitchFamily="18" charset="0"/>
              </a:rPr>
              <a:t>Just as it was in the days of Noah, so will it be in the days of the Son of Man.  </a:t>
            </a:r>
            <a:r>
              <a:rPr lang="en-AU" sz="2800" b="1" baseline="30000" dirty="0">
                <a:solidFill>
                  <a:srgbClr val="FFFFFF"/>
                </a:solidFill>
                <a:effectLst/>
                <a:latin typeface="Times New Roman" panose="02020603050405020304" pitchFamily="18" charset="0"/>
                <a:ea typeface="Times New Roman" panose="02020603050405020304" pitchFamily="18" charset="0"/>
              </a:rPr>
              <a:t>27 </a:t>
            </a:r>
            <a:r>
              <a:rPr lang="en-AU" sz="2800" dirty="0">
                <a:solidFill>
                  <a:srgbClr val="FFFFFF"/>
                </a:solidFill>
                <a:effectLst/>
                <a:latin typeface="Times New Roman" panose="02020603050405020304" pitchFamily="18" charset="0"/>
                <a:ea typeface="Times New Roman" panose="02020603050405020304" pitchFamily="18" charset="0"/>
              </a:rPr>
              <a:t>They were eating and drinking and marrying and being given in marriage, until the day when Noah entered the ark, and the flood came and destroyed them all.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545628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805611"/>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28 </a:t>
            </a:r>
            <a:r>
              <a:rPr lang="en-AU" sz="2800" dirty="0">
                <a:solidFill>
                  <a:srgbClr val="FFFFFF"/>
                </a:solidFill>
                <a:effectLst/>
                <a:latin typeface="Times New Roman" panose="02020603050405020304" pitchFamily="18" charset="0"/>
                <a:ea typeface="Times New Roman" panose="02020603050405020304" pitchFamily="18" charset="0"/>
              </a:rPr>
              <a:t>Likewise, just as it was in the days of Lot—they were eating and drinking, buying and selling, planting and building, </a:t>
            </a:r>
            <a:r>
              <a:rPr lang="en-AU" sz="2800" b="1" baseline="30000" dirty="0">
                <a:solidFill>
                  <a:srgbClr val="FFFFFF"/>
                </a:solidFill>
                <a:effectLst/>
                <a:latin typeface="Times New Roman" panose="02020603050405020304" pitchFamily="18" charset="0"/>
                <a:ea typeface="Times New Roman" panose="02020603050405020304" pitchFamily="18" charset="0"/>
              </a:rPr>
              <a:t>29 </a:t>
            </a:r>
            <a:r>
              <a:rPr lang="en-AU" sz="2800" dirty="0">
                <a:solidFill>
                  <a:srgbClr val="FFFFFF"/>
                </a:solidFill>
                <a:effectLst/>
                <a:latin typeface="Times New Roman" panose="02020603050405020304" pitchFamily="18" charset="0"/>
                <a:ea typeface="Times New Roman" panose="02020603050405020304" pitchFamily="18" charset="0"/>
              </a:rPr>
              <a:t>but on the day when Lot went out from Sodom, fire and sulphur rained from heaven and destroyed them all— </a:t>
            </a:r>
            <a:r>
              <a:rPr lang="en-AU" sz="2800" b="1" baseline="30000" dirty="0">
                <a:solidFill>
                  <a:srgbClr val="FFFFFF"/>
                </a:solidFill>
                <a:effectLst/>
                <a:latin typeface="Times New Roman" panose="02020603050405020304" pitchFamily="18" charset="0"/>
                <a:ea typeface="Times New Roman" panose="02020603050405020304" pitchFamily="18" charset="0"/>
              </a:rPr>
              <a:t>30 </a:t>
            </a:r>
            <a:r>
              <a:rPr lang="en-AU" sz="2800" dirty="0">
                <a:solidFill>
                  <a:srgbClr val="FFFFFF"/>
                </a:solidFill>
                <a:effectLst/>
                <a:latin typeface="Times New Roman" panose="02020603050405020304" pitchFamily="18" charset="0"/>
                <a:ea typeface="Times New Roman" panose="02020603050405020304" pitchFamily="18" charset="0"/>
              </a:rPr>
              <a:t>so will it be on the day when the Son of Man is revealed.  </a:t>
            </a:r>
            <a:r>
              <a:rPr lang="en-AU" sz="2800" b="1" baseline="30000" dirty="0">
                <a:solidFill>
                  <a:srgbClr val="FFFFFF"/>
                </a:solidFill>
                <a:effectLst/>
                <a:latin typeface="Times New Roman" panose="02020603050405020304" pitchFamily="18" charset="0"/>
                <a:ea typeface="Times New Roman" panose="02020603050405020304" pitchFamily="18" charset="0"/>
              </a:rPr>
              <a:t>31 </a:t>
            </a:r>
            <a:r>
              <a:rPr lang="en-AU" sz="2800" dirty="0">
                <a:solidFill>
                  <a:srgbClr val="FFFFFF"/>
                </a:solidFill>
                <a:effectLst/>
                <a:latin typeface="Times New Roman" panose="02020603050405020304" pitchFamily="18" charset="0"/>
                <a:ea typeface="Times New Roman" panose="02020603050405020304" pitchFamily="18" charset="0"/>
              </a:rPr>
              <a:t>On that day, let the one who is on the housetop, with his goods in the house, not come down to take them away, and likewise let the one who is in the field not turn back.  </a:t>
            </a:r>
            <a:r>
              <a:rPr lang="en-AU" sz="2800" b="1" baseline="30000" dirty="0">
                <a:solidFill>
                  <a:srgbClr val="FFFFFF"/>
                </a:solidFill>
                <a:effectLst/>
                <a:latin typeface="Times New Roman" panose="02020603050405020304" pitchFamily="18" charset="0"/>
                <a:ea typeface="Times New Roman" panose="02020603050405020304" pitchFamily="18" charset="0"/>
              </a:rPr>
              <a:t>32 </a:t>
            </a:r>
            <a:r>
              <a:rPr lang="en-AU" sz="2800" dirty="0">
                <a:solidFill>
                  <a:srgbClr val="FFFFFF"/>
                </a:solidFill>
                <a:effectLst/>
                <a:latin typeface="Times New Roman" panose="02020603050405020304" pitchFamily="18" charset="0"/>
                <a:ea typeface="Times New Roman" panose="02020603050405020304" pitchFamily="18" charset="0"/>
              </a:rPr>
              <a:t>Remember Lot’s wife.  </a:t>
            </a:r>
            <a:r>
              <a:rPr lang="en-AU" sz="2800" b="1" baseline="30000" dirty="0">
                <a:solidFill>
                  <a:srgbClr val="FFFFFF"/>
                </a:solidFill>
                <a:effectLst/>
                <a:latin typeface="Times New Roman" panose="02020603050405020304" pitchFamily="18" charset="0"/>
                <a:ea typeface="Times New Roman" panose="02020603050405020304" pitchFamily="18" charset="0"/>
              </a:rPr>
              <a:t>33 </a:t>
            </a:r>
            <a:r>
              <a:rPr lang="en-AU" sz="2800" dirty="0">
                <a:solidFill>
                  <a:srgbClr val="FFFFFF"/>
                </a:solidFill>
                <a:effectLst/>
                <a:latin typeface="Times New Roman" panose="02020603050405020304" pitchFamily="18" charset="0"/>
                <a:ea typeface="Times New Roman" panose="02020603050405020304" pitchFamily="18" charset="0"/>
              </a:rPr>
              <a:t>Whoever seeks to preserve his life will lose it, but whoever loses his life will keep it.</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35708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2435731"/>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dirty="0">
                <a:solidFill>
                  <a:srgbClr val="FFFFFF"/>
                </a:solidFill>
                <a:effectLst/>
                <a:latin typeface="Times New Roman" panose="02020603050405020304" pitchFamily="18" charset="0"/>
                <a:ea typeface="Times New Roman" panose="02020603050405020304" pitchFamily="18" charset="0"/>
              </a:rPr>
              <a:t> </a:t>
            </a:r>
            <a:r>
              <a:rPr lang="en-AU" sz="2800" b="1" baseline="30000" dirty="0">
                <a:solidFill>
                  <a:srgbClr val="FFFFFF"/>
                </a:solidFill>
                <a:effectLst/>
                <a:latin typeface="Times New Roman" panose="02020603050405020304" pitchFamily="18" charset="0"/>
                <a:ea typeface="Times New Roman" panose="02020603050405020304" pitchFamily="18" charset="0"/>
              </a:rPr>
              <a:t>34 </a:t>
            </a:r>
            <a:r>
              <a:rPr lang="en-AU" sz="2800" dirty="0">
                <a:solidFill>
                  <a:srgbClr val="FFFFFF"/>
                </a:solidFill>
                <a:effectLst/>
                <a:latin typeface="Times New Roman" panose="02020603050405020304" pitchFamily="18" charset="0"/>
                <a:ea typeface="Times New Roman" panose="02020603050405020304" pitchFamily="18" charset="0"/>
              </a:rPr>
              <a:t>I tell you, in that night there will be two in one bed.  One will be taken and the other left.  </a:t>
            </a:r>
            <a:r>
              <a:rPr lang="en-AU" sz="2800" b="1" baseline="30000" dirty="0">
                <a:solidFill>
                  <a:srgbClr val="FFFFFF"/>
                </a:solidFill>
                <a:effectLst/>
                <a:latin typeface="Times New Roman" panose="02020603050405020304" pitchFamily="18" charset="0"/>
                <a:ea typeface="Times New Roman" panose="02020603050405020304" pitchFamily="18" charset="0"/>
              </a:rPr>
              <a:t>35 </a:t>
            </a:r>
            <a:r>
              <a:rPr lang="en-AU" sz="2800" dirty="0">
                <a:solidFill>
                  <a:srgbClr val="FFFFFF"/>
                </a:solidFill>
                <a:effectLst/>
                <a:latin typeface="Times New Roman" panose="02020603050405020304" pitchFamily="18" charset="0"/>
                <a:ea typeface="Times New Roman" panose="02020603050405020304" pitchFamily="18" charset="0"/>
              </a:rPr>
              <a:t>There will be two women grinding together.  One will be taken and the other left.”  </a:t>
            </a:r>
            <a:r>
              <a:rPr lang="en-AU" sz="2800" b="1" baseline="30000" dirty="0">
                <a:solidFill>
                  <a:srgbClr val="FFFFFF"/>
                </a:solidFill>
                <a:effectLst/>
                <a:latin typeface="Times New Roman" panose="02020603050405020304" pitchFamily="18" charset="0"/>
                <a:ea typeface="Times New Roman" panose="02020603050405020304" pitchFamily="18" charset="0"/>
              </a:rPr>
              <a:t>37 </a:t>
            </a:r>
            <a:r>
              <a:rPr lang="en-AU" sz="2800" dirty="0">
                <a:solidFill>
                  <a:srgbClr val="FFFFFF"/>
                </a:solidFill>
                <a:effectLst/>
                <a:latin typeface="Times New Roman" panose="02020603050405020304" pitchFamily="18" charset="0"/>
                <a:ea typeface="Times New Roman" panose="02020603050405020304" pitchFamily="18" charset="0"/>
              </a:rPr>
              <a:t>And they said to him, “Where, Lord?”  He said to them, “Where the corpse is, there the vultures will gather.”</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290380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Coming  of  the  Kingdom  of  God</a:t>
            </a:r>
          </a:p>
        </p:txBody>
      </p:sp>
      <p:sp>
        <p:nvSpPr>
          <p:cNvPr id="4" name="TextBox 3">
            <a:extLst>
              <a:ext uri="{FF2B5EF4-FFF2-40B4-BE49-F238E27FC236}">
                <a16:creationId xmlns:a16="http://schemas.microsoft.com/office/drawing/2014/main" id="{B8454716-C142-2DEC-EC14-D256A76DFB37}"/>
              </a:ext>
            </a:extLst>
          </p:cNvPr>
          <p:cNvSpPr txBox="1"/>
          <p:nvPr/>
        </p:nvSpPr>
        <p:spPr>
          <a:xfrm>
            <a:off x="580491" y="1606170"/>
            <a:ext cx="7233007" cy="1200329"/>
          </a:xfrm>
          <a:prstGeom prst="rect">
            <a:avLst/>
          </a:prstGeom>
          <a:solidFill>
            <a:schemeClr val="bg1"/>
          </a:solidFill>
        </p:spPr>
        <p:txBody>
          <a:bodyPr wrap="square" rtlCol="0">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dirty="0">
                <a:latin typeface="Comic Sans MS" panose="030F0902030302020204" pitchFamily="66" charset="0"/>
                <a:ea typeface="Times New Roman" panose="02020603050405020304" pitchFamily="18" charset="0"/>
                <a:cs typeface="Times New Roman" panose="02020603050405020304" pitchFamily="18" charset="0"/>
              </a:rPr>
              <a:t>Being asked by the Pharisees when the kingdom of God would come, he answered them,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kingdom of God is not coming in ways that can be observed,</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nor will they say, ‘Look, here it is!’ or ‘There!’, for behold, the kingdom of God is in the midst of you.”</a:t>
            </a:r>
            <a:r>
              <a:rPr lang="en-AU" dirty="0"/>
              <a:t> </a:t>
            </a:r>
            <a:endParaRPr lang="en-AU" sz="1600" dirty="0">
              <a:latin typeface="Times New Roman" panose="02020603050405020304" pitchFamily="18" charset="0"/>
              <a:ea typeface="Times New Roman" panose="02020603050405020304" pitchFamily="18" charset="0"/>
            </a:endParaRPr>
          </a:p>
        </p:txBody>
      </p:sp>
      <p:sp>
        <p:nvSpPr>
          <p:cNvPr id="20" name="TextBox 19">
            <a:extLst>
              <a:ext uri="{FF2B5EF4-FFF2-40B4-BE49-F238E27FC236}">
                <a16:creationId xmlns:a16="http://schemas.microsoft.com/office/drawing/2014/main" id="{333638E5-7A74-3D8F-1480-8F4292BC1CD0}"/>
              </a:ext>
            </a:extLst>
          </p:cNvPr>
          <p:cNvSpPr txBox="1"/>
          <p:nvPr/>
        </p:nvSpPr>
        <p:spPr>
          <a:xfrm>
            <a:off x="1366463" y="481732"/>
            <a:ext cx="7423079" cy="369332"/>
          </a:xfrm>
          <a:prstGeom prst="rect">
            <a:avLst/>
          </a:prstGeom>
          <a:noFill/>
        </p:spPr>
        <p:txBody>
          <a:bodyPr wrap="square" rtlCol="0">
            <a:spAutoFit/>
          </a:bodyPr>
          <a:lstStyle/>
          <a:p>
            <a:pPr algn="l"/>
            <a:r>
              <a:rPr lang="en-AU" dirty="0">
                <a:solidFill>
                  <a:schemeClr val="bg1"/>
                </a:solidFill>
                <a:latin typeface="Times New Roman" panose="02020603050405020304" pitchFamily="18" charset="0"/>
                <a:cs typeface="Times New Roman" panose="02020603050405020304" pitchFamily="18" charset="0"/>
              </a:rPr>
              <a:t>Jesus addresses the Pharisees (v20-21)</a:t>
            </a:r>
          </a:p>
        </p:txBody>
      </p:sp>
      <p:sp>
        <p:nvSpPr>
          <p:cNvPr id="9" name="TextBox 8">
            <a:extLst>
              <a:ext uri="{FF2B5EF4-FFF2-40B4-BE49-F238E27FC236}">
                <a16:creationId xmlns:a16="http://schemas.microsoft.com/office/drawing/2014/main" id="{8BF53391-30CE-D97A-153D-494C890DB11E}"/>
              </a:ext>
            </a:extLst>
          </p:cNvPr>
          <p:cNvSpPr txBox="1"/>
          <p:nvPr/>
        </p:nvSpPr>
        <p:spPr>
          <a:xfrm>
            <a:off x="0" y="481732"/>
            <a:ext cx="1623317"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“Now”</a:t>
            </a:r>
          </a:p>
        </p:txBody>
      </p:sp>
      <p:sp>
        <p:nvSpPr>
          <p:cNvPr id="2" name="TextBox 1">
            <a:extLst>
              <a:ext uri="{FF2B5EF4-FFF2-40B4-BE49-F238E27FC236}">
                <a16:creationId xmlns:a16="http://schemas.microsoft.com/office/drawing/2014/main" id="{F628EB0B-45D8-3091-920B-B534F50FCAAE}"/>
              </a:ext>
            </a:extLst>
          </p:cNvPr>
          <p:cNvSpPr txBox="1"/>
          <p:nvPr/>
        </p:nvSpPr>
        <p:spPr>
          <a:xfrm>
            <a:off x="0" y="938932"/>
            <a:ext cx="1818526"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“Not Yet”</a:t>
            </a:r>
          </a:p>
        </p:txBody>
      </p:sp>
      <p:sp>
        <p:nvSpPr>
          <p:cNvPr id="5" name="TextBox 4">
            <a:extLst>
              <a:ext uri="{FF2B5EF4-FFF2-40B4-BE49-F238E27FC236}">
                <a16:creationId xmlns:a16="http://schemas.microsoft.com/office/drawing/2014/main" id="{43109856-1D09-4C45-EF12-B80A17961257}"/>
              </a:ext>
            </a:extLst>
          </p:cNvPr>
          <p:cNvSpPr txBox="1"/>
          <p:nvPr/>
        </p:nvSpPr>
        <p:spPr>
          <a:xfrm>
            <a:off x="1546262" y="974892"/>
            <a:ext cx="3744930" cy="369332"/>
          </a:xfrm>
          <a:prstGeom prst="rect">
            <a:avLst/>
          </a:prstGeom>
          <a:noFill/>
        </p:spPr>
        <p:txBody>
          <a:bodyPr wrap="square" rtlCol="0">
            <a:spAutoFit/>
          </a:bodyPr>
          <a:lstStyle/>
          <a:p>
            <a:pPr algn="l"/>
            <a:r>
              <a:rPr lang="en-AU" dirty="0">
                <a:solidFill>
                  <a:schemeClr val="bg1"/>
                </a:solidFill>
                <a:latin typeface="Times New Roman" panose="02020603050405020304" pitchFamily="18" charset="0"/>
                <a:cs typeface="Times New Roman" panose="02020603050405020304" pitchFamily="18" charset="0"/>
              </a:rPr>
              <a:t>Jesus addresses the Disciples (v22-37)</a:t>
            </a:r>
          </a:p>
        </p:txBody>
      </p:sp>
      <p:sp>
        <p:nvSpPr>
          <p:cNvPr id="7" name="TextBox 6">
            <a:extLst>
              <a:ext uri="{FF2B5EF4-FFF2-40B4-BE49-F238E27FC236}">
                <a16:creationId xmlns:a16="http://schemas.microsoft.com/office/drawing/2014/main" id="{2208D8C4-A9F2-E4ED-B74C-07444A701976}"/>
              </a:ext>
            </a:extLst>
          </p:cNvPr>
          <p:cNvSpPr txBox="1"/>
          <p:nvPr/>
        </p:nvSpPr>
        <p:spPr>
          <a:xfrm>
            <a:off x="0" y="2765301"/>
            <a:ext cx="9144000"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Pharisees had a history of asking Jesus for “signs”.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 when they asked Him when the Kingdom would come, Jesus was telling them not to look for visible (cosmic) evidence they’d been searching for.</a:t>
            </a:r>
          </a:p>
        </p:txBody>
      </p:sp>
      <p:sp>
        <p:nvSpPr>
          <p:cNvPr id="8" name="TextBox 7">
            <a:extLst>
              <a:ext uri="{FF2B5EF4-FFF2-40B4-BE49-F238E27FC236}">
                <a16:creationId xmlns:a16="http://schemas.microsoft.com/office/drawing/2014/main" id="{5397A8CF-D802-F687-B6B5-00E6C6B0D8EE}"/>
              </a:ext>
            </a:extLst>
          </p:cNvPr>
          <p:cNvSpPr txBox="1"/>
          <p:nvPr/>
        </p:nvSpPr>
        <p:spPr>
          <a:xfrm>
            <a:off x="2044556" y="3601468"/>
            <a:ext cx="4649057"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“Sign-seeking”  ––  An activity of the Faithless.</a:t>
            </a:r>
          </a:p>
        </p:txBody>
      </p:sp>
      <p:sp>
        <p:nvSpPr>
          <p:cNvPr id="10" name="TextBox 9">
            <a:extLst>
              <a:ext uri="{FF2B5EF4-FFF2-40B4-BE49-F238E27FC236}">
                <a16:creationId xmlns:a16="http://schemas.microsoft.com/office/drawing/2014/main" id="{ACC7FF42-E8CF-E08D-BDC3-D7DABA2A2F01}"/>
              </a:ext>
            </a:extLst>
          </p:cNvPr>
          <p:cNvSpPr txBox="1"/>
          <p:nvPr/>
        </p:nvSpPr>
        <p:spPr>
          <a:xfrm>
            <a:off x="4959848" y="492443"/>
            <a:ext cx="346752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Kingdom is where the King is.</a:t>
            </a:r>
          </a:p>
        </p:txBody>
      </p:sp>
      <p:sp>
        <p:nvSpPr>
          <p:cNvPr id="11" name="TextBox 10">
            <a:extLst>
              <a:ext uri="{FF2B5EF4-FFF2-40B4-BE49-F238E27FC236}">
                <a16:creationId xmlns:a16="http://schemas.microsoft.com/office/drawing/2014/main" id="{8401A428-79E4-FECF-A12C-C3B969D32F5F}"/>
              </a:ext>
            </a:extLst>
          </p:cNvPr>
          <p:cNvSpPr txBox="1"/>
          <p:nvPr/>
        </p:nvSpPr>
        <p:spPr>
          <a:xfrm>
            <a:off x="5103689" y="985603"/>
            <a:ext cx="346752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very visible coming of the King.</a:t>
            </a:r>
          </a:p>
        </p:txBody>
      </p:sp>
      <p:sp>
        <p:nvSpPr>
          <p:cNvPr id="12" name="TextBox 11">
            <a:extLst>
              <a:ext uri="{FF2B5EF4-FFF2-40B4-BE49-F238E27FC236}">
                <a16:creationId xmlns:a16="http://schemas.microsoft.com/office/drawing/2014/main" id="{8E5238D5-C755-7A11-C288-F47CBBBF38C3}"/>
              </a:ext>
            </a:extLst>
          </p:cNvPr>
          <p:cNvSpPr txBox="1"/>
          <p:nvPr/>
        </p:nvSpPr>
        <p:spPr>
          <a:xfrm>
            <a:off x="1140431" y="1252731"/>
            <a:ext cx="800356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Jesus comes on the Day of The Lord.  Too late for those who are not of the Kingdom.</a:t>
            </a:r>
          </a:p>
        </p:txBody>
      </p:sp>
      <p:sp>
        <p:nvSpPr>
          <p:cNvPr id="13" name="TextBox 12">
            <a:extLst>
              <a:ext uri="{FF2B5EF4-FFF2-40B4-BE49-F238E27FC236}">
                <a16:creationId xmlns:a16="http://schemas.microsoft.com/office/drawing/2014/main" id="{40C9EF99-4FC6-BCBB-8228-F651A3978630}"/>
              </a:ext>
            </a:extLst>
          </p:cNvPr>
          <p:cNvSpPr txBox="1"/>
          <p:nvPr/>
        </p:nvSpPr>
        <p:spPr>
          <a:xfrm>
            <a:off x="2228205" y="4089211"/>
            <a:ext cx="4281757"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Kingdom is where the King is.</a:t>
            </a:r>
          </a:p>
        </p:txBody>
      </p:sp>
      <p:cxnSp>
        <p:nvCxnSpPr>
          <p:cNvPr id="15" name="Straight Connector 14">
            <a:extLst>
              <a:ext uri="{FF2B5EF4-FFF2-40B4-BE49-F238E27FC236}">
                <a16:creationId xmlns:a16="http://schemas.microsoft.com/office/drawing/2014/main" id="{A30EB1BC-21A0-D6F6-5C69-DBE8B087E4CB}"/>
              </a:ext>
            </a:extLst>
          </p:cNvPr>
          <p:cNvCxnSpPr/>
          <p:nvPr/>
        </p:nvCxnSpPr>
        <p:spPr>
          <a:xfrm>
            <a:off x="28252" y="4011342"/>
            <a:ext cx="8943654" cy="0"/>
          </a:xfrm>
          <a:prstGeom prst="line">
            <a:avLst/>
          </a:prstGeom>
          <a:ln>
            <a:solidFill>
              <a:schemeClr val="tx2">
                <a:lumMod val="10000"/>
                <a:lumOff val="90000"/>
              </a:schemeClr>
            </a:solidFill>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835EB335-6EB2-5618-6154-7CD68375CB93}"/>
              </a:ext>
            </a:extLst>
          </p:cNvPr>
          <p:cNvSpPr txBox="1"/>
          <p:nvPr/>
        </p:nvSpPr>
        <p:spPr>
          <a:xfrm>
            <a:off x="0" y="4386769"/>
            <a:ext cx="9144000"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was in their midst, but they did not receive Him.</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Kingdom of God is in the heart of every Disciple of Jesus.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Kingdom is present as the Worshipping community of Christ gather together.</a:t>
            </a:r>
          </a:p>
        </p:txBody>
      </p:sp>
      <p:sp>
        <p:nvSpPr>
          <p:cNvPr id="3" name="TextBox 2">
            <a:extLst>
              <a:ext uri="{FF2B5EF4-FFF2-40B4-BE49-F238E27FC236}">
                <a16:creationId xmlns:a16="http://schemas.microsoft.com/office/drawing/2014/main" id="{4DDBBE73-C5A3-FFA7-B9C4-8025B227419A}"/>
              </a:ext>
            </a:extLst>
          </p:cNvPr>
          <p:cNvSpPr txBox="1"/>
          <p:nvPr/>
        </p:nvSpPr>
        <p:spPr>
          <a:xfrm>
            <a:off x="296663" y="5260465"/>
            <a:ext cx="8675243"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Receive King Jesus – Enter the Kingdom of God before the door is shut.</a:t>
            </a:r>
          </a:p>
        </p:txBody>
      </p:sp>
    </p:spTree>
    <p:extLst>
      <p:ext uri="{BB962C8B-B14F-4D97-AF65-F5344CB8AC3E}">
        <p14:creationId xmlns:p14="http://schemas.microsoft.com/office/powerpoint/2010/main" val="330713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xEl>
                                              <p:pRg st="1" end="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20" grpId="0"/>
      <p:bldP spid="9" grpId="0"/>
      <p:bldP spid="2" grpId="0"/>
      <p:bldP spid="5" grpId="0"/>
      <p:bldP spid="7" grpId="0"/>
      <p:bldP spid="8" grpId="0"/>
      <p:bldP spid="10" grpId="0"/>
      <p:bldP spid="11" grpId="0"/>
      <p:bldP spid="12" grpId="0"/>
      <p:bldP spid="13" grpId="0"/>
      <p:bldP spid="16" grpId="0" uiExpand="1" build="p"/>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721</TotalTime>
  <Words>694</Words>
  <Application>Microsoft Macintosh PowerPoint</Application>
  <PresentationFormat>On-screen Show (16:10)</PresentationFormat>
  <Paragraphs>35</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57</cp:revision>
  <cp:lastPrinted>2024-08-30T05:07:04Z</cp:lastPrinted>
  <dcterms:created xsi:type="dcterms:W3CDTF">2024-07-12T04:24:48Z</dcterms:created>
  <dcterms:modified xsi:type="dcterms:W3CDTF">2024-08-30T05:50:09Z</dcterms:modified>
</cp:coreProperties>
</file>